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A655B-F262-4153-9859-E42650889DBE}" v="4" dt="2025-09-04T14:07:40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FRANCISCO FAJARDO LAMELAS" userId="S::carlos.fajardo834@std.uni.edu.ni::364f9a69-5b97-4258-bbb8-99dd8012b6e7" providerId="AD" clId="Web-{937A655B-F262-4153-9859-E42650889DBE}"/>
    <pc:docChg chg="modSld">
      <pc:chgData name="CARLOS FRANCISCO FAJARDO LAMELAS" userId="S::carlos.fajardo834@std.uni.edu.ni::364f9a69-5b97-4258-bbb8-99dd8012b6e7" providerId="AD" clId="Web-{937A655B-F262-4153-9859-E42650889DBE}" dt="2025-09-04T14:07:40.958" v="3"/>
      <pc:docMkLst>
        <pc:docMk/>
      </pc:docMkLst>
      <pc:sldChg chg="addSp delSp">
        <pc:chgData name="CARLOS FRANCISCO FAJARDO LAMELAS" userId="S::carlos.fajardo834@std.uni.edu.ni::364f9a69-5b97-4258-bbb8-99dd8012b6e7" providerId="AD" clId="Web-{937A655B-F262-4153-9859-E42650889DBE}" dt="2025-09-04T14:07:40.958" v="3"/>
        <pc:sldMkLst>
          <pc:docMk/>
          <pc:sldMk cId="0" sldId="259"/>
        </pc:sldMkLst>
        <pc:inkChg chg="add del">
          <ac:chgData name="CARLOS FRANCISCO FAJARDO LAMELAS" userId="S::carlos.fajardo834@std.uni.edu.ni::364f9a69-5b97-4258-bbb8-99dd8012b6e7" providerId="AD" clId="Web-{937A655B-F262-4153-9859-E42650889DBE}" dt="2025-09-04T14:01:16.335" v="1"/>
          <ac:inkMkLst>
            <pc:docMk/>
            <pc:sldMk cId="0" sldId="259"/>
            <ac:inkMk id="54" creationId="{13778BD3-423D-75D7-9F85-4B89472263E2}"/>
          </ac:inkMkLst>
        </pc:inkChg>
        <pc:inkChg chg="add del">
          <ac:chgData name="CARLOS FRANCISCO FAJARDO LAMELAS" userId="S::carlos.fajardo834@std.uni.edu.ni::364f9a69-5b97-4258-bbb8-99dd8012b6e7" providerId="AD" clId="Web-{937A655B-F262-4153-9859-E42650889DBE}" dt="2025-09-04T14:07:40.958" v="3"/>
          <ac:inkMkLst>
            <pc:docMk/>
            <pc:sldMk cId="0" sldId="259"/>
            <ac:inkMk id="55" creationId="{2BB91894-3CD3-60EC-134E-5076D644E4F9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3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>
                <a:solidFill>
                  <a:srgbClr val="2C3E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¿Qué es el Capital Neto de Trabajo?</a:t>
            </a:r>
            <a:endParaRPr lang="en-US" sz="2025"/>
          </a:p>
        </p:txBody>
      </p:sp>
      <p:sp>
        <p:nvSpPr>
          <p:cNvPr id="4" name="Text 1"/>
          <p:cNvSpPr/>
          <p:nvPr/>
        </p:nvSpPr>
        <p:spPr>
          <a:xfrm>
            <a:off x="228600" y="1423392"/>
            <a:ext cx="1534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</a:t>
            </a:r>
            <a:endParaRPr lang="en-US" sz="1046"/>
          </a:p>
        </p:txBody>
      </p:sp>
      <p:sp>
        <p:nvSpPr>
          <p:cNvPr id="5" name="Text 2"/>
          <p:cNvSpPr/>
          <p:nvPr/>
        </p:nvSpPr>
        <p:spPr>
          <a:xfrm>
            <a:off x="382051" y="1423392"/>
            <a:ext cx="20971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Capital Neto de Trabajo (CNT)</a:t>
            </a:r>
            <a:endParaRPr lang="en-US" sz="1046"/>
          </a:p>
        </p:txBody>
      </p:sp>
      <p:sp>
        <p:nvSpPr>
          <p:cNvPr id="6" name="Text 3"/>
          <p:cNvSpPr/>
          <p:nvPr/>
        </p:nvSpPr>
        <p:spPr>
          <a:xfrm>
            <a:off x="2479188" y="1423392"/>
            <a:ext cx="17775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 un indicador financiero </a:t>
            </a:r>
            <a:endParaRPr lang="en-US" sz="1046"/>
          </a:p>
        </p:txBody>
      </p:sp>
      <p:sp>
        <p:nvSpPr>
          <p:cNvPr id="7" name="Text 4"/>
          <p:cNvSpPr/>
          <p:nvPr/>
        </p:nvSpPr>
        <p:spPr>
          <a:xfrm>
            <a:off x="228600" y="1623417"/>
            <a:ext cx="39079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fundamental que mide la capacidad de una empresa para:</a:t>
            </a:r>
            <a:endParaRPr lang="en-US" sz="1046"/>
          </a:p>
        </p:txBody>
      </p:sp>
      <p:sp>
        <p:nvSpPr>
          <p:cNvPr id="8" name="Shape 5"/>
          <p:cNvSpPr/>
          <p:nvPr/>
        </p:nvSpPr>
        <p:spPr>
          <a:xfrm>
            <a:off x="228600" y="1935956"/>
            <a:ext cx="4229100" cy="8286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9" name="Shape 6"/>
          <p:cNvSpPr/>
          <p:nvPr/>
        </p:nvSpPr>
        <p:spPr>
          <a:xfrm>
            <a:off x="228600" y="1935956"/>
            <a:ext cx="28575" cy="8286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085975"/>
            <a:ext cx="128588" cy="1285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8638" y="2062758"/>
            <a:ext cx="22548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Cubrir sus obligaciones a corto plazo</a:t>
            </a:r>
            <a:endParaRPr lang="en-US" sz="942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286000"/>
            <a:ext cx="128588" cy="1285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8638" y="2262783"/>
            <a:ext cx="20302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Financiar sus operaciones diarias</a:t>
            </a:r>
            <a:endParaRPr lang="en-US" sz="942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486025"/>
            <a:ext cx="128588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8638" y="2462808"/>
            <a:ext cx="17305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Mantener liquidez operativa</a:t>
            </a:r>
            <a:endParaRPr lang="en-US" sz="942"/>
          </a:p>
        </p:txBody>
      </p:sp>
      <p:sp>
        <p:nvSpPr>
          <p:cNvPr id="16" name="Text 10"/>
          <p:cNvSpPr/>
          <p:nvPr/>
        </p:nvSpPr>
        <p:spPr>
          <a:xfrm>
            <a:off x="228600" y="2936081"/>
            <a:ext cx="42291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 define matemáticamente como:</a:t>
            </a:r>
            <a:endParaRPr lang="en-US" sz="1046"/>
          </a:p>
        </p:txBody>
      </p:sp>
      <p:sp>
        <p:nvSpPr>
          <p:cNvPr id="17" name="Text 11"/>
          <p:cNvSpPr/>
          <p:nvPr/>
        </p:nvSpPr>
        <p:spPr>
          <a:xfrm>
            <a:off x="228600" y="3250406"/>
            <a:ext cx="42291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= Activo Corriente - Pasivo Corriente</a:t>
            </a:r>
            <a:endParaRPr lang="en-US" sz="1350"/>
          </a:p>
        </p:txBody>
      </p:sp>
      <p:sp>
        <p:nvSpPr>
          <p:cNvPr id="18" name="Text 12"/>
          <p:cNvSpPr/>
          <p:nvPr/>
        </p:nvSpPr>
        <p:spPr>
          <a:xfrm>
            <a:off x="228600" y="3605808"/>
            <a:ext cx="2069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</a:t>
            </a:r>
            <a:endParaRPr lang="en-US" sz="942"/>
          </a:p>
        </p:txBody>
      </p:sp>
      <p:sp>
        <p:nvSpPr>
          <p:cNvPr id="19" name="Text 13"/>
          <p:cNvSpPr/>
          <p:nvPr/>
        </p:nvSpPr>
        <p:spPr>
          <a:xfrm>
            <a:off x="435518" y="3605808"/>
            <a:ext cx="8062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positivo</a:t>
            </a:r>
            <a:endParaRPr lang="en-US" sz="942"/>
          </a:p>
        </p:txBody>
      </p:sp>
      <p:sp>
        <p:nvSpPr>
          <p:cNvPr id="20" name="Text 14"/>
          <p:cNvSpPr/>
          <p:nvPr/>
        </p:nvSpPr>
        <p:spPr>
          <a:xfrm>
            <a:off x="1241785" y="3605808"/>
            <a:ext cx="31969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indica que la empresa puede cubrir sus obligaciones </a:t>
            </a:r>
            <a:endParaRPr lang="en-US" sz="942"/>
          </a:p>
        </p:txBody>
      </p:sp>
      <p:sp>
        <p:nvSpPr>
          <p:cNvPr id="21" name="Text 15"/>
          <p:cNvSpPr/>
          <p:nvPr/>
        </p:nvSpPr>
        <p:spPr>
          <a:xfrm>
            <a:off x="228600" y="3805833"/>
            <a:ext cx="18727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corto plazo, mientras que un </a:t>
            </a:r>
            <a:endParaRPr lang="en-US" sz="942"/>
          </a:p>
        </p:txBody>
      </p:sp>
      <p:sp>
        <p:nvSpPr>
          <p:cNvPr id="22" name="Text 16"/>
          <p:cNvSpPr/>
          <p:nvPr/>
        </p:nvSpPr>
        <p:spPr>
          <a:xfrm>
            <a:off x="2101351" y="3805833"/>
            <a:ext cx="8616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negativo</a:t>
            </a:r>
            <a:endParaRPr lang="en-US" sz="942"/>
          </a:p>
        </p:txBody>
      </p:sp>
      <p:sp>
        <p:nvSpPr>
          <p:cNvPr id="23" name="Text 17"/>
          <p:cNvSpPr/>
          <p:nvPr/>
        </p:nvSpPr>
        <p:spPr>
          <a:xfrm>
            <a:off x="2963038" y="3805833"/>
            <a:ext cx="10137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sugiere posibles </a:t>
            </a:r>
            <a:endParaRPr lang="en-US" sz="942"/>
          </a:p>
        </p:txBody>
      </p:sp>
      <p:sp>
        <p:nvSpPr>
          <p:cNvPr id="24" name="Text 18"/>
          <p:cNvSpPr/>
          <p:nvPr/>
        </p:nvSpPr>
        <p:spPr>
          <a:xfrm>
            <a:off x="228600" y="4005858"/>
            <a:ext cx="13679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problemas de liquidez.</a:t>
            </a:r>
            <a:endParaRPr lang="en-US" sz="942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13" y="1874341"/>
            <a:ext cx="3571875" cy="1866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>
                <a:solidFill>
                  <a:srgbClr val="2C3E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Fórmula y Cálculo</a:t>
            </a:r>
            <a:endParaRPr lang="en-US" sz="2025"/>
          </a:p>
        </p:txBody>
      </p:sp>
      <p:sp>
        <p:nvSpPr>
          <p:cNvPr id="4" name="Shape 1"/>
          <p:cNvSpPr/>
          <p:nvPr/>
        </p:nvSpPr>
        <p:spPr>
          <a:xfrm>
            <a:off x="228600" y="1118778"/>
            <a:ext cx="4229100" cy="885825"/>
          </a:xfrm>
          <a:prstGeom prst="rect">
            <a:avLst/>
          </a:prstGeom>
          <a:solidFill>
            <a:srgbClr val="F8F9FA"/>
          </a:solidFill>
          <a:ln w="198">
            <a:solidFill>
              <a:srgbClr val="3498D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0050" y="1304516"/>
            <a:ext cx="38862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= Activo Corriente - Pasivo Corriente</a:t>
            </a:r>
            <a:endParaRPr lang="en-US" sz="1688"/>
          </a:p>
        </p:txBody>
      </p:sp>
      <p:sp>
        <p:nvSpPr>
          <p:cNvPr id="6" name="Shape 3"/>
          <p:cNvSpPr/>
          <p:nvPr/>
        </p:nvSpPr>
        <p:spPr>
          <a:xfrm>
            <a:off x="228600" y="2161766"/>
            <a:ext cx="4229100" cy="115438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7" name="Shape 4"/>
          <p:cNvSpPr/>
          <p:nvPr/>
        </p:nvSpPr>
        <p:spPr>
          <a:xfrm>
            <a:off x="228600" y="2161766"/>
            <a:ext cx="28575" cy="115438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Text 5"/>
          <p:cNvSpPr/>
          <p:nvPr/>
        </p:nvSpPr>
        <p:spPr>
          <a:xfrm>
            <a:off x="320018" y="2265685"/>
            <a:ext cx="13711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Activo Corriente (AC):</a:t>
            </a:r>
            <a:endParaRPr lang="en-US" sz="942"/>
          </a:p>
        </p:txBody>
      </p:sp>
      <p:sp>
        <p:nvSpPr>
          <p:cNvPr id="9" name="Text 6"/>
          <p:cNvSpPr/>
          <p:nvPr/>
        </p:nvSpPr>
        <p:spPr>
          <a:xfrm>
            <a:off x="1691171" y="2265685"/>
            <a:ext cx="22166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Recursos que se espera convertir en </a:t>
            </a:r>
            <a:endParaRPr lang="en-US" sz="942"/>
          </a:p>
        </p:txBody>
      </p:sp>
      <p:sp>
        <p:nvSpPr>
          <p:cNvPr id="10" name="Text 7"/>
          <p:cNvSpPr/>
          <p:nvPr/>
        </p:nvSpPr>
        <p:spPr>
          <a:xfrm>
            <a:off x="320018" y="2465710"/>
            <a:ext cx="31005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efectivo o consumir en un período menor a un año.</a:t>
            </a:r>
            <a:endParaRPr lang="en-US" sz="942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8" y="2738958"/>
            <a:ext cx="128588" cy="1143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05755" y="2717527"/>
            <a:ext cx="12497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Efectivo y equivalentes</a:t>
            </a:r>
            <a:endParaRPr lang="en-US" sz="837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18" y="2910408"/>
            <a:ext cx="8572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62893" y="2888977"/>
            <a:ext cx="1064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Cuentas por cobrar</a:t>
            </a:r>
            <a:endParaRPr lang="en-US" sz="837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8" y="3081858"/>
            <a:ext cx="128588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5755" y="3060427"/>
            <a:ext cx="6382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Inventarios</a:t>
            </a:r>
            <a:endParaRPr lang="en-US" sz="837"/>
          </a:p>
        </p:txBody>
      </p:sp>
      <p:sp>
        <p:nvSpPr>
          <p:cNvPr id="17" name="Shape 11"/>
          <p:cNvSpPr/>
          <p:nvPr/>
        </p:nvSpPr>
        <p:spPr>
          <a:xfrm>
            <a:off x="228600" y="3407569"/>
            <a:ext cx="4229100" cy="115438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8" name="Shape 12"/>
          <p:cNvSpPr/>
          <p:nvPr/>
        </p:nvSpPr>
        <p:spPr>
          <a:xfrm>
            <a:off x="228600" y="3407569"/>
            <a:ext cx="28575" cy="115438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9" name="Text 13"/>
          <p:cNvSpPr/>
          <p:nvPr/>
        </p:nvSpPr>
        <p:spPr>
          <a:xfrm>
            <a:off x="320018" y="3511488"/>
            <a:ext cx="13774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Pasivo Corriente (PC):</a:t>
            </a:r>
            <a:endParaRPr lang="en-US" sz="942"/>
          </a:p>
        </p:txBody>
      </p:sp>
      <p:sp>
        <p:nvSpPr>
          <p:cNvPr id="20" name="Text 14"/>
          <p:cNvSpPr/>
          <p:nvPr/>
        </p:nvSpPr>
        <p:spPr>
          <a:xfrm>
            <a:off x="1697450" y="3511488"/>
            <a:ext cx="23982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Obligaciones que deben pagarse en un </a:t>
            </a:r>
            <a:endParaRPr lang="en-US" sz="942"/>
          </a:p>
        </p:txBody>
      </p:sp>
      <p:sp>
        <p:nvSpPr>
          <p:cNvPr id="21" name="Text 15"/>
          <p:cNvSpPr/>
          <p:nvPr/>
        </p:nvSpPr>
        <p:spPr>
          <a:xfrm>
            <a:off x="320018" y="3711513"/>
            <a:ext cx="15043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período menor a un año.</a:t>
            </a:r>
            <a:endParaRPr lang="en-US" sz="942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18" y="3984761"/>
            <a:ext cx="142875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20043" y="3963330"/>
            <a:ext cx="701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Proveedores</a:t>
            </a:r>
            <a:endParaRPr lang="en-US" sz="837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18" y="4156211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91468" y="4134780"/>
            <a:ext cx="13208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Préstamos a corto plazo</a:t>
            </a:r>
            <a:endParaRPr lang="en-US" sz="837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18" y="4327661"/>
            <a:ext cx="85725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62893" y="4306230"/>
            <a:ext cx="1277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Documentos por pagar</a:t>
            </a:r>
            <a:endParaRPr lang="en-US" sz="837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913" y="995660"/>
            <a:ext cx="3571875" cy="2009180"/>
          </a:xfrm>
          <a:prstGeom prst="rect">
            <a:avLst/>
          </a:prstGeom>
        </p:spPr>
      </p:pic>
      <p:sp>
        <p:nvSpPr>
          <p:cNvPr id="29" name="Shape 19"/>
          <p:cNvSpPr/>
          <p:nvPr/>
        </p:nvSpPr>
        <p:spPr>
          <a:xfrm>
            <a:off x="4686300" y="3176290"/>
            <a:ext cx="4229100" cy="1443038"/>
          </a:xfrm>
          <a:prstGeom prst="rect">
            <a:avLst/>
          </a:prstGeom>
          <a:solidFill>
            <a:srgbClr val="EDF7FD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30" name="Text 20"/>
          <p:cNvSpPr/>
          <p:nvPr/>
        </p:nvSpPr>
        <p:spPr>
          <a:xfrm>
            <a:off x="4800600" y="329773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Ejemplo de Cálculo</a:t>
            </a:r>
            <a:endParaRPr lang="en-US" sz="1046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3583484"/>
            <a:ext cx="85725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943475" y="3562052"/>
            <a:ext cx="9220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Activo Corriente: </a:t>
            </a:r>
            <a:endParaRPr lang="en-US" sz="837"/>
          </a:p>
        </p:txBody>
      </p:sp>
      <p:sp>
        <p:nvSpPr>
          <p:cNvPr id="33" name="Text 22"/>
          <p:cNvSpPr/>
          <p:nvPr/>
        </p:nvSpPr>
        <p:spPr>
          <a:xfrm>
            <a:off x="4800600" y="3733502"/>
            <a:ext cx="5843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$2,092,400</a:t>
            </a:r>
            <a:endParaRPr lang="en-US" sz="837"/>
          </a:p>
        </p:txBody>
      </p:sp>
      <p:pic>
        <p:nvPicPr>
          <p:cNvPr id="34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3926384"/>
            <a:ext cx="85725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4943475" y="3904952"/>
            <a:ext cx="9409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Pasivo Corriente: </a:t>
            </a:r>
            <a:endParaRPr lang="en-US" sz="837"/>
          </a:p>
        </p:txBody>
      </p:sp>
      <p:sp>
        <p:nvSpPr>
          <p:cNvPr id="36" name="Text 24"/>
          <p:cNvSpPr/>
          <p:nvPr/>
        </p:nvSpPr>
        <p:spPr>
          <a:xfrm>
            <a:off x="4800600" y="4076402"/>
            <a:ext cx="4883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$994,600</a:t>
            </a:r>
            <a:endParaRPr lang="en-US" sz="837"/>
          </a:p>
        </p:txBody>
      </p:sp>
      <p:sp>
        <p:nvSpPr>
          <p:cNvPr id="37" name="Text 25"/>
          <p:cNvSpPr/>
          <p:nvPr/>
        </p:nvSpPr>
        <p:spPr>
          <a:xfrm>
            <a:off x="4800600" y="4297859"/>
            <a:ext cx="1191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= $1,097,800</a:t>
            </a:r>
            <a:endParaRPr lang="en-US" sz="942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1625" y="3583484"/>
            <a:ext cx="114300" cy="1143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6192794" y="3562052"/>
            <a:ext cx="749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positivo:</a:t>
            </a:r>
            <a:endParaRPr lang="en-US" sz="837"/>
          </a:p>
        </p:txBody>
      </p:sp>
      <p:sp>
        <p:nvSpPr>
          <p:cNvPr id="40" name="Text 27"/>
          <p:cNvSpPr/>
          <p:nvPr/>
        </p:nvSpPr>
        <p:spPr>
          <a:xfrm>
            <a:off x="6942051" y="3562052"/>
            <a:ext cx="15825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empresa puede cubrir sus </a:t>
            </a:r>
            <a:endParaRPr lang="en-US" sz="837"/>
          </a:p>
        </p:txBody>
      </p:sp>
      <p:sp>
        <p:nvSpPr>
          <p:cNvPr id="41" name="Text 28"/>
          <p:cNvSpPr/>
          <p:nvPr/>
        </p:nvSpPr>
        <p:spPr>
          <a:xfrm>
            <a:off x="5991625" y="3733502"/>
            <a:ext cx="1397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obligaciones a corto plazo</a:t>
            </a:r>
            <a:endParaRPr lang="en-US" sz="837"/>
          </a:p>
        </p:txBody>
      </p:sp>
      <p:pic>
        <p:nvPicPr>
          <p:cNvPr id="42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1625" y="3926384"/>
            <a:ext cx="114300" cy="114300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6192794" y="3904952"/>
            <a:ext cx="7985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negativo:</a:t>
            </a:r>
            <a:endParaRPr lang="en-US" sz="837"/>
          </a:p>
        </p:txBody>
      </p:sp>
      <p:sp>
        <p:nvSpPr>
          <p:cNvPr id="44" name="Text 30"/>
          <p:cNvSpPr/>
          <p:nvPr/>
        </p:nvSpPr>
        <p:spPr>
          <a:xfrm>
            <a:off x="6991303" y="3904952"/>
            <a:ext cx="1686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Posibles problemas de liquidez</a:t>
            </a:r>
            <a:endParaRPr lang="en-US" sz="83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4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>
                <a:solidFill>
                  <a:srgbClr val="2C3E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 Neto de Trabajo Contable</a:t>
            </a:r>
            <a:endParaRPr lang="en-US" sz="2025"/>
          </a:p>
        </p:txBody>
      </p:sp>
      <p:sp>
        <p:nvSpPr>
          <p:cNvPr id="4" name="Shape 1"/>
          <p:cNvSpPr/>
          <p:nvPr/>
        </p:nvSpPr>
        <p:spPr>
          <a:xfrm>
            <a:off x="228600" y="957263"/>
            <a:ext cx="4229100" cy="902959"/>
          </a:xfrm>
          <a:prstGeom prst="rect">
            <a:avLst/>
          </a:prstGeom>
          <a:solidFill>
            <a:srgbClr val="F8F9FA"/>
          </a:solidFill>
          <a:ln w="198">
            <a:solidFill>
              <a:srgbClr val="3498D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5754" y="1096203"/>
            <a:ext cx="1534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</a:t>
            </a:r>
            <a:endParaRPr lang="en-US" sz="1046"/>
          </a:p>
        </p:txBody>
      </p:sp>
      <p:sp>
        <p:nvSpPr>
          <p:cNvPr id="6" name="Text 3"/>
          <p:cNvSpPr/>
          <p:nvPr/>
        </p:nvSpPr>
        <p:spPr>
          <a:xfrm>
            <a:off x="519206" y="1096203"/>
            <a:ext cx="23504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Capital Neto de Trabajo Contable</a:t>
            </a:r>
            <a:endParaRPr lang="en-US" sz="1046"/>
          </a:p>
        </p:txBody>
      </p:sp>
      <p:sp>
        <p:nvSpPr>
          <p:cNvPr id="7" name="Text 4"/>
          <p:cNvSpPr/>
          <p:nvPr/>
        </p:nvSpPr>
        <p:spPr>
          <a:xfrm>
            <a:off x="2869667" y="1096203"/>
            <a:ext cx="5466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incluye </a:t>
            </a:r>
            <a:endParaRPr lang="en-US" sz="1046"/>
          </a:p>
        </p:txBody>
      </p:sp>
      <p:sp>
        <p:nvSpPr>
          <p:cNvPr id="8" name="Text 5"/>
          <p:cNvSpPr/>
          <p:nvPr/>
        </p:nvSpPr>
        <p:spPr>
          <a:xfrm>
            <a:off x="3416331" y="1096203"/>
            <a:ext cx="4003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todos</a:t>
            </a:r>
            <a:endParaRPr lang="en-US" sz="1046"/>
          </a:p>
        </p:txBody>
      </p:sp>
      <p:sp>
        <p:nvSpPr>
          <p:cNvPr id="9" name="Text 6"/>
          <p:cNvSpPr/>
          <p:nvPr/>
        </p:nvSpPr>
        <p:spPr>
          <a:xfrm>
            <a:off x="3816688" y="1096203"/>
            <a:ext cx="2289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los </a:t>
            </a:r>
            <a:endParaRPr lang="en-US" sz="1046"/>
          </a:p>
        </p:txBody>
      </p:sp>
      <p:sp>
        <p:nvSpPr>
          <p:cNvPr id="10" name="Text 7"/>
          <p:cNvSpPr/>
          <p:nvPr/>
        </p:nvSpPr>
        <p:spPr>
          <a:xfrm>
            <a:off x="365754" y="1296228"/>
            <a:ext cx="3547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activos y pasivos corrientes registrados en el balance </a:t>
            </a:r>
            <a:endParaRPr lang="en-US" sz="1046"/>
          </a:p>
        </p:txBody>
      </p:sp>
      <p:sp>
        <p:nvSpPr>
          <p:cNvPr id="11" name="Text 8"/>
          <p:cNvSpPr/>
          <p:nvPr/>
        </p:nvSpPr>
        <p:spPr>
          <a:xfrm>
            <a:off x="365754" y="1496253"/>
            <a:ext cx="33535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general, reflejando la liquidez total de corto plazo.</a:t>
            </a:r>
            <a:endParaRPr lang="en-US" sz="1046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7364"/>
            <a:ext cx="137517" cy="13715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23267" y="2003096"/>
            <a:ext cx="190523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4" b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Activo Corriente (Completo) </a:t>
            </a:r>
            <a:endParaRPr lang="en-US" sz="1004"/>
          </a:p>
        </p:txBody>
      </p:sp>
      <p:sp>
        <p:nvSpPr>
          <p:cNvPr id="14" name="Shape 10"/>
          <p:cNvSpPr/>
          <p:nvPr/>
        </p:nvSpPr>
        <p:spPr>
          <a:xfrm>
            <a:off x="228600" y="2265964"/>
            <a:ext cx="4229100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1"/>
          <p:cNvSpPr/>
          <p:nvPr/>
        </p:nvSpPr>
        <p:spPr>
          <a:xfrm>
            <a:off x="228600" y="2265964"/>
            <a:ext cx="28575" cy="10858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408839"/>
            <a:ext cx="128588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58357" y="2387408"/>
            <a:ext cx="1278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Efectivo y equivalentes</a:t>
            </a:r>
            <a:endParaRPr lang="en-US" sz="837"/>
          </a:p>
        </p:txBody>
      </p:sp>
      <p:sp>
        <p:nvSpPr>
          <p:cNvPr id="18" name="Text 13"/>
          <p:cNvSpPr/>
          <p:nvPr/>
        </p:nvSpPr>
        <p:spPr>
          <a:xfrm>
            <a:off x="1837144" y="2387408"/>
            <a:ext cx="2129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Caja, bancos, inversiones a corto plazo</a:t>
            </a:r>
            <a:endParaRPr lang="en-US" sz="837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2580289"/>
            <a:ext cx="85725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15494" y="2558858"/>
            <a:ext cx="10710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Cuentas por cobrar</a:t>
            </a:r>
            <a:endParaRPr lang="en-US" sz="837"/>
          </a:p>
        </p:txBody>
      </p:sp>
      <p:sp>
        <p:nvSpPr>
          <p:cNvPr id="21" name="Text 15"/>
          <p:cNvSpPr/>
          <p:nvPr/>
        </p:nvSpPr>
        <p:spPr>
          <a:xfrm>
            <a:off x="1586499" y="2558858"/>
            <a:ext cx="18162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Clientes, documentos por cobrar</a:t>
            </a:r>
            <a:endParaRPr lang="en-US" sz="837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751739"/>
            <a:ext cx="128588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8357" y="2730308"/>
            <a:ext cx="6406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Inventarios</a:t>
            </a:r>
            <a:endParaRPr lang="en-US" sz="837"/>
          </a:p>
        </p:txBody>
      </p:sp>
      <p:sp>
        <p:nvSpPr>
          <p:cNvPr id="24" name="Text 17"/>
          <p:cNvSpPr/>
          <p:nvPr/>
        </p:nvSpPr>
        <p:spPr>
          <a:xfrm>
            <a:off x="1199034" y="2730308"/>
            <a:ext cx="27653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Materias primas, productos en proceso, productos </a:t>
            </a:r>
            <a:endParaRPr lang="en-US" sz="837"/>
          </a:p>
        </p:txBody>
      </p:sp>
      <p:sp>
        <p:nvSpPr>
          <p:cNvPr id="25" name="Text 18"/>
          <p:cNvSpPr/>
          <p:nvPr/>
        </p:nvSpPr>
        <p:spPr>
          <a:xfrm>
            <a:off x="342900" y="2901758"/>
            <a:ext cx="618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terminados</a:t>
            </a:r>
            <a:endParaRPr lang="en-US" sz="837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3094639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44069" y="3073208"/>
            <a:ext cx="13142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Inversiones temporales</a:t>
            </a:r>
            <a:endParaRPr lang="en-US" sz="837"/>
          </a:p>
        </p:txBody>
      </p:sp>
      <p:sp>
        <p:nvSpPr>
          <p:cNvPr id="28" name="Text 20"/>
          <p:cNvSpPr/>
          <p:nvPr/>
        </p:nvSpPr>
        <p:spPr>
          <a:xfrm>
            <a:off x="1858296" y="3073208"/>
            <a:ext cx="18469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Valores negociables a corto plazo</a:t>
            </a:r>
            <a:endParaRPr lang="en-US" sz="837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557532"/>
            <a:ext cx="137517" cy="137154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423267" y="3523264"/>
            <a:ext cx="191770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4" b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Pasivo Corriente (Completo) </a:t>
            </a:r>
            <a:endParaRPr lang="en-US" sz="1004"/>
          </a:p>
        </p:txBody>
      </p:sp>
      <p:sp>
        <p:nvSpPr>
          <p:cNvPr id="31" name="Shape 22"/>
          <p:cNvSpPr/>
          <p:nvPr/>
        </p:nvSpPr>
        <p:spPr>
          <a:xfrm>
            <a:off x="228600" y="3786132"/>
            <a:ext cx="4229100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2" name="Shape 23"/>
          <p:cNvSpPr/>
          <p:nvPr/>
        </p:nvSpPr>
        <p:spPr>
          <a:xfrm>
            <a:off x="228600" y="3786132"/>
            <a:ext cx="28575" cy="10858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" y="3929007"/>
            <a:ext cx="142875" cy="1143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72644" y="3907575"/>
            <a:ext cx="6938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Proveedores</a:t>
            </a:r>
            <a:endParaRPr lang="en-US" sz="837"/>
          </a:p>
        </p:txBody>
      </p:sp>
      <p:sp>
        <p:nvSpPr>
          <p:cNvPr id="35" name="Text 25"/>
          <p:cNvSpPr/>
          <p:nvPr/>
        </p:nvSpPr>
        <p:spPr>
          <a:xfrm>
            <a:off x="1266453" y="3907575"/>
            <a:ext cx="17277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Cuentas por pagar comerciales</a:t>
            </a:r>
            <a:endParaRPr lang="en-US" sz="837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4100457"/>
            <a:ext cx="114300" cy="11430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44069" y="4079025"/>
            <a:ext cx="591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Préstamos</a:t>
            </a:r>
            <a:endParaRPr lang="en-US" sz="837"/>
          </a:p>
        </p:txBody>
      </p:sp>
      <p:sp>
        <p:nvSpPr>
          <p:cNvPr id="38" name="Text 27"/>
          <p:cNvSpPr/>
          <p:nvPr/>
        </p:nvSpPr>
        <p:spPr>
          <a:xfrm>
            <a:off x="1135131" y="4079025"/>
            <a:ext cx="1806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Deudas financieras a corto plazo</a:t>
            </a:r>
            <a:endParaRPr lang="en-US" sz="837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" y="4271907"/>
            <a:ext cx="85725" cy="11430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515494" y="4250475"/>
            <a:ext cx="12865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Documentos por pagar</a:t>
            </a:r>
            <a:endParaRPr lang="en-US" sz="837"/>
          </a:p>
        </p:txBody>
      </p:sp>
      <p:sp>
        <p:nvSpPr>
          <p:cNvPr id="41" name="Text 29"/>
          <p:cNvSpPr/>
          <p:nvPr/>
        </p:nvSpPr>
        <p:spPr>
          <a:xfrm>
            <a:off x="1802067" y="4250475"/>
            <a:ext cx="15909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Pagarés y otros documentos</a:t>
            </a:r>
            <a:endParaRPr lang="en-US" sz="837"/>
          </a:p>
        </p:txBody>
      </p:sp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" y="4443357"/>
            <a:ext cx="142875" cy="11430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572644" y="4421925"/>
            <a:ext cx="11714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Impuestos por pagar</a:t>
            </a:r>
            <a:endParaRPr lang="en-US" sz="837"/>
          </a:p>
        </p:txBody>
      </p:sp>
      <p:sp>
        <p:nvSpPr>
          <p:cNvPr id="44" name="Text 31"/>
          <p:cNvSpPr/>
          <p:nvPr/>
        </p:nvSpPr>
        <p:spPr>
          <a:xfrm>
            <a:off x="1744107" y="4421925"/>
            <a:ext cx="11776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Obligaciones fiscales</a:t>
            </a:r>
            <a:endParaRPr lang="en-US" sz="837"/>
          </a:p>
        </p:txBody>
      </p:sp>
      <p:pic>
        <p:nvPicPr>
          <p:cNvPr id="4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0" y="4614807"/>
            <a:ext cx="114300" cy="114300"/>
          </a:xfrm>
          <a:prstGeom prst="rect">
            <a:avLst/>
          </a:prstGeom>
        </p:spPr>
      </p:pic>
      <p:sp>
        <p:nvSpPr>
          <p:cNvPr id="46" name="Text 32"/>
          <p:cNvSpPr/>
          <p:nvPr/>
        </p:nvSpPr>
        <p:spPr>
          <a:xfrm>
            <a:off x="544069" y="4593375"/>
            <a:ext cx="1200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Dividendos por pagar</a:t>
            </a:r>
            <a:endParaRPr lang="en-US" sz="837"/>
          </a:p>
        </p:txBody>
      </p:sp>
      <p:sp>
        <p:nvSpPr>
          <p:cNvPr id="47" name="Text 33"/>
          <p:cNvSpPr/>
          <p:nvPr/>
        </p:nvSpPr>
        <p:spPr>
          <a:xfrm>
            <a:off x="1744359" y="4593375"/>
            <a:ext cx="12112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Utilidades a distribuir</a:t>
            </a:r>
            <a:endParaRPr lang="en-US" sz="837"/>
          </a:p>
        </p:txBody>
      </p:sp>
      <p:pic>
        <p:nvPicPr>
          <p:cNvPr id="48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9955" y="1747428"/>
            <a:ext cx="3571875" cy="2334360"/>
          </a:xfrm>
          <a:prstGeom prst="rect">
            <a:avLst/>
          </a:prstGeom>
        </p:spPr>
      </p:pic>
      <p:sp>
        <p:nvSpPr>
          <p:cNvPr id="49" name="Shape 34"/>
          <p:cNvSpPr/>
          <p:nvPr/>
        </p:nvSpPr>
        <p:spPr>
          <a:xfrm>
            <a:off x="8121830" y="1444461"/>
            <a:ext cx="929915" cy="3111773"/>
          </a:xfrm>
          <a:prstGeom prst="rect">
            <a:avLst/>
          </a:prstGeom>
          <a:solidFill>
            <a:srgbClr val="EDF7FD"/>
          </a:solidFill>
          <a:ln w="99">
            <a:solidFill>
              <a:srgbClr val="3498DB"/>
            </a:solidFill>
            <a:prstDash val="solid"/>
          </a:ln>
        </p:spPr>
      </p:sp>
      <p:pic>
        <p:nvPicPr>
          <p:cNvPr id="50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8979" y="1571597"/>
            <a:ext cx="114300" cy="114300"/>
          </a:xfrm>
          <a:prstGeom prst="rect">
            <a:avLst/>
          </a:prstGeom>
        </p:spPr>
      </p:pic>
      <p:sp>
        <p:nvSpPr>
          <p:cNvPr id="51" name="Text 35"/>
          <p:cNvSpPr/>
          <p:nvPr/>
        </p:nvSpPr>
        <p:spPr>
          <a:xfrm>
            <a:off x="8550148" y="1550166"/>
            <a:ext cx="2744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Nota </a:t>
            </a:r>
            <a:endParaRPr lang="en-US" sz="837"/>
          </a:p>
        </p:txBody>
      </p:sp>
      <p:sp>
        <p:nvSpPr>
          <p:cNvPr id="52" name="Text 36"/>
          <p:cNvSpPr/>
          <p:nvPr/>
        </p:nvSpPr>
        <p:spPr>
          <a:xfrm>
            <a:off x="8253487" y="1721616"/>
            <a:ext cx="6666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importante:</a:t>
            </a:r>
            <a:endParaRPr lang="en-US" sz="837"/>
          </a:p>
        </p:txBody>
      </p:sp>
      <p:sp>
        <p:nvSpPr>
          <p:cNvPr id="53" name="Text 37"/>
          <p:cNvSpPr/>
          <p:nvPr/>
        </p:nvSpPr>
        <p:spPr>
          <a:xfrm>
            <a:off x="8220391" y="1893066"/>
            <a:ext cx="3454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CNT </a:t>
            </a:r>
            <a:endParaRPr lang="en-US" sz="837"/>
          </a:p>
        </p:txBody>
      </p:sp>
      <p:sp>
        <p:nvSpPr>
          <p:cNvPr id="54" name="Text 38"/>
          <p:cNvSpPr/>
          <p:nvPr/>
        </p:nvSpPr>
        <p:spPr>
          <a:xfrm>
            <a:off x="8220391" y="2064516"/>
            <a:ext cx="4816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Contable </a:t>
            </a:r>
            <a:endParaRPr lang="en-US" sz="837"/>
          </a:p>
        </p:txBody>
      </p:sp>
      <p:sp>
        <p:nvSpPr>
          <p:cNvPr id="55" name="Text 39"/>
          <p:cNvSpPr/>
          <p:nvPr/>
        </p:nvSpPr>
        <p:spPr>
          <a:xfrm>
            <a:off x="8220391" y="2235966"/>
            <a:ext cx="459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refleja la </a:t>
            </a:r>
            <a:endParaRPr lang="en-US" sz="837"/>
          </a:p>
        </p:txBody>
      </p:sp>
      <p:sp>
        <p:nvSpPr>
          <p:cNvPr id="56" name="Text 40"/>
          <p:cNvSpPr/>
          <p:nvPr/>
        </p:nvSpPr>
        <p:spPr>
          <a:xfrm>
            <a:off x="8220391" y="2407416"/>
            <a:ext cx="4465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liquidez </a:t>
            </a:r>
            <a:endParaRPr lang="en-US" sz="837"/>
          </a:p>
        </p:txBody>
      </p:sp>
      <p:sp>
        <p:nvSpPr>
          <p:cNvPr id="57" name="Text 41"/>
          <p:cNvSpPr/>
          <p:nvPr/>
        </p:nvSpPr>
        <p:spPr>
          <a:xfrm>
            <a:off x="8220391" y="2578866"/>
            <a:ext cx="273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</a:t>
            </a:r>
            <a:endParaRPr lang="en-US" sz="837"/>
          </a:p>
        </p:txBody>
      </p:sp>
      <p:sp>
        <p:nvSpPr>
          <p:cNvPr id="58" name="Text 42"/>
          <p:cNvSpPr/>
          <p:nvPr/>
        </p:nvSpPr>
        <p:spPr>
          <a:xfrm>
            <a:off x="8494254" y="2578866"/>
            <a:ext cx="2878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la </a:t>
            </a:r>
            <a:endParaRPr lang="en-US" sz="837"/>
          </a:p>
        </p:txBody>
      </p:sp>
      <p:sp>
        <p:nvSpPr>
          <p:cNvPr id="59" name="Text 43"/>
          <p:cNvSpPr/>
          <p:nvPr/>
        </p:nvSpPr>
        <p:spPr>
          <a:xfrm>
            <a:off x="8220391" y="2750316"/>
            <a:ext cx="5005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empresa, </a:t>
            </a:r>
            <a:endParaRPr lang="en-US" sz="837"/>
          </a:p>
        </p:txBody>
      </p:sp>
      <p:sp>
        <p:nvSpPr>
          <p:cNvPr id="60" name="Text 44"/>
          <p:cNvSpPr/>
          <p:nvPr/>
        </p:nvSpPr>
        <p:spPr>
          <a:xfrm>
            <a:off x="8220391" y="2921766"/>
            <a:ext cx="7327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considerando </a:t>
            </a:r>
            <a:endParaRPr lang="en-US" sz="837"/>
          </a:p>
        </p:txBody>
      </p:sp>
      <p:sp>
        <p:nvSpPr>
          <p:cNvPr id="61" name="Text 45"/>
          <p:cNvSpPr/>
          <p:nvPr/>
        </p:nvSpPr>
        <p:spPr>
          <a:xfrm>
            <a:off x="8220391" y="3093216"/>
            <a:ext cx="4877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todos los </a:t>
            </a:r>
            <a:endParaRPr lang="en-US" sz="837"/>
          </a:p>
        </p:txBody>
      </p:sp>
      <p:sp>
        <p:nvSpPr>
          <p:cNvPr id="62" name="Text 46"/>
          <p:cNvSpPr/>
          <p:nvPr/>
        </p:nvSpPr>
        <p:spPr>
          <a:xfrm>
            <a:off x="8220391" y="3264666"/>
            <a:ext cx="5487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recursos y </a:t>
            </a:r>
            <a:endParaRPr lang="en-US" sz="837"/>
          </a:p>
        </p:txBody>
      </p:sp>
      <p:sp>
        <p:nvSpPr>
          <p:cNvPr id="63" name="Text 47"/>
          <p:cNvSpPr/>
          <p:nvPr/>
        </p:nvSpPr>
        <p:spPr>
          <a:xfrm>
            <a:off x="8220391" y="3436116"/>
            <a:ext cx="676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obligaciones </a:t>
            </a:r>
            <a:endParaRPr lang="en-US" sz="837"/>
          </a:p>
        </p:txBody>
      </p:sp>
      <p:sp>
        <p:nvSpPr>
          <p:cNvPr id="64" name="Text 48"/>
          <p:cNvSpPr/>
          <p:nvPr/>
        </p:nvSpPr>
        <p:spPr>
          <a:xfrm>
            <a:off x="8220391" y="3607566"/>
            <a:ext cx="6919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corto plazo </a:t>
            </a:r>
            <a:endParaRPr lang="en-US" sz="837"/>
          </a:p>
        </p:txBody>
      </p:sp>
      <p:sp>
        <p:nvSpPr>
          <p:cNvPr id="65" name="Text 49"/>
          <p:cNvSpPr/>
          <p:nvPr/>
        </p:nvSpPr>
        <p:spPr>
          <a:xfrm>
            <a:off x="8220391" y="3779016"/>
            <a:ext cx="5139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según los </a:t>
            </a:r>
            <a:endParaRPr lang="en-US" sz="837"/>
          </a:p>
        </p:txBody>
      </p:sp>
      <p:sp>
        <p:nvSpPr>
          <p:cNvPr id="66" name="Text 50"/>
          <p:cNvSpPr/>
          <p:nvPr/>
        </p:nvSpPr>
        <p:spPr>
          <a:xfrm>
            <a:off x="8220391" y="3950466"/>
            <a:ext cx="4740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registros </a:t>
            </a:r>
            <a:endParaRPr lang="en-US" sz="837"/>
          </a:p>
        </p:txBody>
      </p:sp>
      <p:sp>
        <p:nvSpPr>
          <p:cNvPr id="67" name="Text 51"/>
          <p:cNvSpPr/>
          <p:nvPr/>
        </p:nvSpPr>
        <p:spPr>
          <a:xfrm>
            <a:off x="8220391" y="4121916"/>
            <a:ext cx="5190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contables </a:t>
            </a:r>
            <a:endParaRPr lang="en-US" sz="837"/>
          </a:p>
        </p:txBody>
      </p:sp>
      <p:sp>
        <p:nvSpPr>
          <p:cNvPr id="68" name="Text 52"/>
          <p:cNvSpPr/>
          <p:nvPr/>
        </p:nvSpPr>
        <p:spPr>
          <a:xfrm>
            <a:off x="8220391" y="4293366"/>
            <a:ext cx="4657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oficiales.</a:t>
            </a:r>
            <a:endParaRPr lang="en-US" sz="83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7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>
                <a:solidFill>
                  <a:srgbClr val="2C3E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 Neto de Trabajo Operativo</a:t>
            </a:r>
            <a:endParaRPr lang="en-US" sz="2025"/>
          </a:p>
        </p:txBody>
      </p:sp>
      <p:sp>
        <p:nvSpPr>
          <p:cNvPr id="4" name="Shape 1"/>
          <p:cNvSpPr/>
          <p:nvPr/>
        </p:nvSpPr>
        <p:spPr>
          <a:xfrm>
            <a:off x="228600" y="957263"/>
            <a:ext cx="4229100" cy="902959"/>
          </a:xfrm>
          <a:prstGeom prst="rect">
            <a:avLst/>
          </a:prstGeom>
          <a:solidFill>
            <a:srgbClr val="F8F9FA"/>
          </a:solidFill>
          <a:ln w="198">
            <a:solidFill>
              <a:srgbClr val="3498D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5754" y="1096203"/>
            <a:ext cx="1534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</a:t>
            </a:r>
            <a:endParaRPr lang="en-US" sz="1046"/>
          </a:p>
        </p:txBody>
      </p:sp>
      <p:sp>
        <p:nvSpPr>
          <p:cNvPr id="6" name="Text 3"/>
          <p:cNvSpPr/>
          <p:nvPr/>
        </p:nvSpPr>
        <p:spPr>
          <a:xfrm>
            <a:off x="519206" y="1096203"/>
            <a:ext cx="24225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Capital Neto de Trabajo Operativo</a:t>
            </a:r>
            <a:endParaRPr lang="en-US" sz="1046"/>
          </a:p>
        </p:txBody>
      </p:sp>
      <p:sp>
        <p:nvSpPr>
          <p:cNvPr id="7" name="Text 4"/>
          <p:cNvSpPr/>
          <p:nvPr/>
        </p:nvSpPr>
        <p:spPr>
          <a:xfrm>
            <a:off x="2941802" y="1096203"/>
            <a:ext cx="13357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excluye partidas no </a:t>
            </a:r>
            <a:endParaRPr lang="en-US" sz="1046"/>
          </a:p>
        </p:txBody>
      </p:sp>
      <p:sp>
        <p:nvSpPr>
          <p:cNvPr id="8" name="Text 5"/>
          <p:cNvSpPr/>
          <p:nvPr/>
        </p:nvSpPr>
        <p:spPr>
          <a:xfrm>
            <a:off x="365754" y="1296228"/>
            <a:ext cx="3659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vinculadas directamente al ciclo operativo del negocio, </a:t>
            </a:r>
            <a:endParaRPr lang="en-US" sz="1046"/>
          </a:p>
        </p:txBody>
      </p:sp>
      <p:sp>
        <p:nvSpPr>
          <p:cNvPr id="9" name="Text 6"/>
          <p:cNvSpPr/>
          <p:nvPr/>
        </p:nvSpPr>
        <p:spPr>
          <a:xfrm>
            <a:off x="365754" y="1496253"/>
            <a:ext cx="34050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centrándose en la gestión corriente de la empresa.</a:t>
            </a:r>
            <a:endParaRPr lang="en-US" sz="1046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7364"/>
            <a:ext cx="137517" cy="1371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3267" y="2003096"/>
            <a:ext cx="263956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4" b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Partidas excluidas del Activo Corriente </a:t>
            </a:r>
            <a:endParaRPr lang="en-US" sz="1004"/>
          </a:p>
        </p:txBody>
      </p:sp>
      <p:sp>
        <p:nvSpPr>
          <p:cNvPr id="12" name="Shape 8"/>
          <p:cNvSpPr/>
          <p:nvPr/>
        </p:nvSpPr>
        <p:spPr>
          <a:xfrm>
            <a:off x="228600" y="2265964"/>
            <a:ext cx="4229100" cy="9715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3" name="Shape 9"/>
          <p:cNvSpPr/>
          <p:nvPr/>
        </p:nvSpPr>
        <p:spPr>
          <a:xfrm>
            <a:off x="228600" y="2265964"/>
            <a:ext cx="28575" cy="97155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494564"/>
            <a:ext cx="71438" cy="1143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71488" y="2380264"/>
            <a:ext cx="158641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Efectivo y equivalentes (Caja)</a:t>
            </a:r>
            <a:endParaRPr lang="en-US" sz="837"/>
          </a:p>
        </p:txBody>
      </p:sp>
      <p:sp>
        <p:nvSpPr>
          <p:cNvPr id="16" name="Text 11"/>
          <p:cNvSpPr/>
          <p:nvPr/>
        </p:nvSpPr>
        <p:spPr>
          <a:xfrm>
            <a:off x="2057902" y="2380264"/>
            <a:ext cx="22854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representa capacidad operativa directa</a:t>
            </a:r>
            <a:endParaRPr lang="en-US" sz="837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751739"/>
            <a:ext cx="7143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71488" y="2723164"/>
            <a:ext cx="13142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Inversiones temporales</a:t>
            </a:r>
            <a:endParaRPr lang="en-US" sz="837"/>
          </a:p>
        </p:txBody>
      </p:sp>
      <p:sp>
        <p:nvSpPr>
          <p:cNvPr id="19" name="Text 13"/>
          <p:cNvSpPr/>
          <p:nvPr/>
        </p:nvSpPr>
        <p:spPr>
          <a:xfrm>
            <a:off x="1785714" y="2723164"/>
            <a:ext cx="20921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vinculadas a la operación principal</a:t>
            </a:r>
            <a:endParaRPr lang="en-US" sz="837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2980339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4350" y="2958908"/>
            <a:ext cx="2570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mantienen: cuentas por cobrar e inventarios</a:t>
            </a:r>
            <a:endParaRPr lang="en-US" sz="837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443232"/>
            <a:ext cx="137517" cy="137154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23267" y="3408964"/>
            <a:ext cx="265203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4" b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Partidas excluidas del Pasivo Corriente </a:t>
            </a:r>
            <a:endParaRPr lang="en-US" sz="1004"/>
          </a:p>
        </p:txBody>
      </p:sp>
      <p:sp>
        <p:nvSpPr>
          <p:cNvPr id="24" name="Shape 16"/>
          <p:cNvSpPr/>
          <p:nvPr/>
        </p:nvSpPr>
        <p:spPr>
          <a:xfrm>
            <a:off x="228600" y="3671832"/>
            <a:ext cx="4229100" cy="1143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5" name="Shape 17"/>
          <p:cNvSpPr/>
          <p:nvPr/>
        </p:nvSpPr>
        <p:spPr>
          <a:xfrm>
            <a:off x="228600" y="3671832"/>
            <a:ext cx="28575" cy="1143000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3900432"/>
            <a:ext cx="71438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71488" y="3786132"/>
            <a:ext cx="112098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Impuestos por pagar</a:t>
            </a:r>
            <a:endParaRPr lang="en-US" sz="837"/>
          </a:p>
        </p:txBody>
      </p:sp>
      <p:sp>
        <p:nvSpPr>
          <p:cNvPr id="28" name="Text 19"/>
          <p:cNvSpPr/>
          <p:nvPr/>
        </p:nvSpPr>
        <p:spPr>
          <a:xfrm>
            <a:off x="1592470" y="3786132"/>
            <a:ext cx="27509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Dependen de legislación fiscal, no de gestión directa</a:t>
            </a:r>
            <a:endParaRPr lang="en-US" sz="837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4157607"/>
            <a:ext cx="71438" cy="11430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471488" y="4129032"/>
            <a:ext cx="120029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Dividendos por pagar</a:t>
            </a:r>
            <a:endParaRPr lang="en-US" sz="837"/>
          </a:p>
        </p:txBody>
      </p:sp>
      <p:sp>
        <p:nvSpPr>
          <p:cNvPr id="31" name="Text 21"/>
          <p:cNvSpPr/>
          <p:nvPr/>
        </p:nvSpPr>
        <p:spPr>
          <a:xfrm>
            <a:off x="1671777" y="4129032"/>
            <a:ext cx="20878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relacionados con el ciclo operativo</a:t>
            </a:r>
            <a:endParaRPr lang="en-US" sz="837"/>
          </a:p>
        </p:txBody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4329057"/>
            <a:ext cx="71438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471488" y="4300482"/>
            <a:ext cx="10651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Deudas financieras</a:t>
            </a:r>
            <a:endParaRPr lang="en-US" sz="837"/>
          </a:p>
        </p:txBody>
      </p:sp>
      <p:sp>
        <p:nvSpPr>
          <p:cNvPr id="34" name="Text 23"/>
          <p:cNvSpPr/>
          <p:nvPr/>
        </p:nvSpPr>
        <p:spPr>
          <a:xfrm>
            <a:off x="1536660" y="4300482"/>
            <a:ext cx="20921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vinculadas a la operación principal</a:t>
            </a:r>
            <a:endParaRPr lang="en-US" sz="837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4557657"/>
            <a:ext cx="114300" cy="11430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514350" y="4536225"/>
            <a:ext cx="3270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mantienen: proveedores y cuentas por pagar comerciales</a:t>
            </a:r>
            <a:endParaRPr lang="en-US" sz="837"/>
          </a:p>
        </p:txBody>
      </p:sp>
      <p:pic>
        <p:nvPicPr>
          <p:cNvPr id="37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913" y="928660"/>
            <a:ext cx="3571875" cy="2678906"/>
          </a:xfrm>
          <a:prstGeom prst="rect">
            <a:avLst/>
          </a:prstGeom>
        </p:spPr>
      </p:pic>
      <p:sp>
        <p:nvSpPr>
          <p:cNvPr id="38" name="Shape 25"/>
          <p:cNvSpPr/>
          <p:nvPr/>
        </p:nvSpPr>
        <p:spPr>
          <a:xfrm>
            <a:off x="4938536" y="3779016"/>
            <a:ext cx="3724628" cy="1064419"/>
          </a:xfrm>
          <a:prstGeom prst="rect">
            <a:avLst/>
          </a:prstGeom>
          <a:solidFill>
            <a:srgbClr val="EDF7FD"/>
          </a:solidFill>
          <a:ln w="99">
            <a:solidFill>
              <a:srgbClr val="3498DB"/>
            </a:solidFill>
            <a:prstDash val="solid"/>
          </a:ln>
        </p:spPr>
      </p:sp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981" y="3929035"/>
            <a:ext cx="114300" cy="114300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6119431" y="3907603"/>
            <a:ext cx="15342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Enfoque del CNT Operativo</a:t>
            </a:r>
            <a:endParaRPr lang="en-US" sz="837"/>
          </a:p>
        </p:txBody>
      </p:sp>
      <p:sp>
        <p:nvSpPr>
          <p:cNvPr id="41" name="Text 27"/>
          <p:cNvSpPr/>
          <p:nvPr/>
        </p:nvSpPr>
        <p:spPr>
          <a:xfrm>
            <a:off x="5059980" y="4136203"/>
            <a:ext cx="16746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 centra exclusivamente en el </a:t>
            </a:r>
            <a:endParaRPr lang="en-US" sz="837"/>
          </a:p>
        </p:txBody>
      </p:sp>
      <p:sp>
        <p:nvSpPr>
          <p:cNvPr id="42" name="Text 28"/>
          <p:cNvSpPr/>
          <p:nvPr/>
        </p:nvSpPr>
        <p:spPr>
          <a:xfrm>
            <a:off x="6734603" y="4136203"/>
            <a:ext cx="11247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ciclo de explotación</a:t>
            </a:r>
            <a:endParaRPr lang="en-US" sz="837"/>
          </a:p>
        </p:txBody>
      </p:sp>
      <p:sp>
        <p:nvSpPr>
          <p:cNvPr id="43" name="Text 29"/>
          <p:cNvSpPr/>
          <p:nvPr/>
        </p:nvSpPr>
        <p:spPr>
          <a:xfrm>
            <a:off x="7859325" y="4136203"/>
            <a:ext cx="6823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negocio:</a:t>
            </a:r>
            <a:endParaRPr lang="en-US" sz="837"/>
          </a:p>
        </p:txBody>
      </p:sp>
      <p:pic>
        <p:nvPicPr>
          <p:cNvPr id="4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805" y="4357660"/>
            <a:ext cx="192881" cy="171450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5573855" y="4550541"/>
            <a:ext cx="4748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Comprar</a:t>
            </a:r>
            <a:endParaRPr lang="en-US" sz="837"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369" y="4357660"/>
            <a:ext cx="192881" cy="17145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6162963" y="4550541"/>
            <a:ext cx="4557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Producir</a:t>
            </a:r>
            <a:endParaRPr lang="en-US" sz="837"/>
          </a:p>
        </p:txBody>
      </p:sp>
      <p:pic>
        <p:nvPicPr>
          <p:cNvPr id="4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8225" y="4357660"/>
            <a:ext cx="192881" cy="171450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6732984" y="4550541"/>
            <a:ext cx="3833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Vender</a:t>
            </a:r>
            <a:endParaRPr lang="en-US" sz="837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8186" y="4357660"/>
            <a:ext cx="192881" cy="171450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7230647" y="4550541"/>
            <a:ext cx="3679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Cobrar</a:t>
            </a:r>
            <a:endParaRPr lang="en-US" sz="837"/>
          </a:p>
        </p:txBody>
      </p:sp>
      <p:pic>
        <p:nvPicPr>
          <p:cNvPr id="52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3907" y="4357660"/>
            <a:ext cx="192881" cy="171450"/>
          </a:xfrm>
          <a:prstGeom prst="rect">
            <a:avLst/>
          </a:prstGeom>
        </p:spPr>
      </p:pic>
      <p:sp>
        <p:nvSpPr>
          <p:cNvPr id="53" name="Text 34"/>
          <p:cNvSpPr/>
          <p:nvPr/>
        </p:nvSpPr>
        <p:spPr>
          <a:xfrm>
            <a:off x="7712906" y="4550541"/>
            <a:ext cx="3149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Pagar</a:t>
            </a:r>
            <a:endParaRPr lang="en-US" sz="83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77"/>
            <a:ext cx="9144000" cy="61907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>
                <a:solidFill>
                  <a:srgbClr val="2C3E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Diferencias y Aplicaciones</a:t>
            </a:r>
            <a:endParaRPr lang="en-US" sz="2025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1919297" cy="308577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28600" y="842963"/>
            <a:ext cx="1919297" cy="308577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Aspecto</a:t>
            </a:r>
            <a:endParaRPr lang="en-US" sz="837"/>
          </a:p>
        </p:txBody>
      </p:sp>
      <p:sp>
        <p:nvSpPr>
          <p:cNvPr id="6" name="Shape 3"/>
          <p:cNvSpPr/>
          <p:nvPr/>
        </p:nvSpPr>
        <p:spPr>
          <a:xfrm>
            <a:off x="2147897" y="842963"/>
            <a:ext cx="1119392" cy="308577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7" name="Text 4"/>
          <p:cNvSpPr/>
          <p:nvPr/>
        </p:nvSpPr>
        <p:spPr>
          <a:xfrm>
            <a:off x="2147897" y="842963"/>
            <a:ext cx="1119392" cy="308577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Contable</a:t>
            </a:r>
            <a:endParaRPr lang="en-US" sz="837"/>
          </a:p>
        </p:txBody>
      </p:sp>
      <p:sp>
        <p:nvSpPr>
          <p:cNvPr id="8" name="Shape 5"/>
          <p:cNvSpPr/>
          <p:nvPr/>
        </p:nvSpPr>
        <p:spPr>
          <a:xfrm>
            <a:off x="3267289" y="842963"/>
            <a:ext cx="1190411" cy="308577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3267289" y="842963"/>
            <a:ext cx="1190411" cy="308577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Operativo</a:t>
            </a:r>
            <a:endParaRPr lang="en-US" sz="837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" y="1248677"/>
            <a:ext cx="128588" cy="1143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2620" y="1227246"/>
            <a:ext cx="747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Efectivo/Caja</a:t>
            </a:r>
            <a:endParaRPr lang="en-US" sz="837"/>
          </a:p>
        </p:txBody>
      </p:sp>
      <p:sp>
        <p:nvSpPr>
          <p:cNvPr id="12" name="Text 8"/>
          <p:cNvSpPr/>
          <p:nvPr/>
        </p:nvSpPr>
        <p:spPr>
          <a:xfrm>
            <a:off x="2147897" y="1151539"/>
            <a:ext cx="1119392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Incluido</a:t>
            </a:r>
            <a:endParaRPr lang="en-US" sz="837"/>
          </a:p>
        </p:txBody>
      </p:sp>
      <p:sp>
        <p:nvSpPr>
          <p:cNvPr id="13" name="Text 9"/>
          <p:cNvSpPr/>
          <p:nvPr/>
        </p:nvSpPr>
        <p:spPr>
          <a:xfrm>
            <a:off x="3267289" y="1151539"/>
            <a:ext cx="1190411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Excluido</a:t>
            </a:r>
            <a:endParaRPr lang="en-US" sz="837"/>
          </a:p>
        </p:txBody>
      </p:sp>
      <p:sp>
        <p:nvSpPr>
          <p:cNvPr id="14" name="Shape 10"/>
          <p:cNvSpPr/>
          <p:nvPr/>
        </p:nvSpPr>
        <p:spPr>
          <a:xfrm>
            <a:off x="228600" y="1467259"/>
            <a:ext cx="4229100" cy="315720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63" y="1564398"/>
            <a:ext cx="142875" cy="1143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6907" y="1542966"/>
            <a:ext cx="11947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Impuestos por pagar</a:t>
            </a:r>
            <a:endParaRPr lang="en-US" sz="837"/>
          </a:p>
        </p:txBody>
      </p:sp>
      <p:sp>
        <p:nvSpPr>
          <p:cNvPr id="17" name="Text 12"/>
          <p:cNvSpPr/>
          <p:nvPr/>
        </p:nvSpPr>
        <p:spPr>
          <a:xfrm>
            <a:off x="2147897" y="1467259"/>
            <a:ext cx="1119392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Incluido</a:t>
            </a:r>
            <a:endParaRPr lang="en-US" sz="837"/>
          </a:p>
        </p:txBody>
      </p:sp>
      <p:sp>
        <p:nvSpPr>
          <p:cNvPr id="18" name="Text 13"/>
          <p:cNvSpPr/>
          <p:nvPr/>
        </p:nvSpPr>
        <p:spPr>
          <a:xfrm>
            <a:off x="3267289" y="1467259"/>
            <a:ext cx="1190411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Excluido</a:t>
            </a:r>
            <a:endParaRPr lang="en-US" sz="837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63" y="1880118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98332" y="1858687"/>
            <a:ext cx="4690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Enfoque</a:t>
            </a:r>
            <a:endParaRPr lang="en-US" sz="837"/>
          </a:p>
        </p:txBody>
      </p:sp>
      <p:sp>
        <p:nvSpPr>
          <p:cNvPr id="21" name="Text 15"/>
          <p:cNvSpPr/>
          <p:nvPr/>
        </p:nvSpPr>
        <p:spPr>
          <a:xfrm>
            <a:off x="2147897" y="1782980"/>
            <a:ext cx="1119392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Liquidez total</a:t>
            </a:r>
            <a:endParaRPr lang="en-US" sz="837"/>
          </a:p>
        </p:txBody>
      </p:sp>
      <p:sp>
        <p:nvSpPr>
          <p:cNvPr id="22" name="Text 16"/>
          <p:cNvSpPr/>
          <p:nvPr/>
        </p:nvSpPr>
        <p:spPr>
          <a:xfrm>
            <a:off x="3267289" y="1782980"/>
            <a:ext cx="1190411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Ciclo operativo</a:t>
            </a:r>
            <a:endParaRPr lang="en-US" sz="837"/>
          </a:p>
        </p:txBody>
      </p:sp>
      <p:sp>
        <p:nvSpPr>
          <p:cNvPr id="23" name="Shape 17"/>
          <p:cNvSpPr/>
          <p:nvPr/>
        </p:nvSpPr>
        <p:spPr>
          <a:xfrm>
            <a:off x="228600" y="2098700"/>
            <a:ext cx="4229100" cy="315720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63" y="2195838"/>
            <a:ext cx="114300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98332" y="2174407"/>
            <a:ext cx="4412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Análisis</a:t>
            </a:r>
            <a:endParaRPr lang="en-US" sz="837"/>
          </a:p>
        </p:txBody>
      </p:sp>
      <p:sp>
        <p:nvSpPr>
          <p:cNvPr id="26" name="Text 19"/>
          <p:cNvSpPr/>
          <p:nvPr/>
        </p:nvSpPr>
        <p:spPr>
          <a:xfrm>
            <a:off x="2147897" y="2098700"/>
            <a:ext cx="1119392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Solvencia</a:t>
            </a:r>
            <a:endParaRPr lang="en-US" sz="837"/>
          </a:p>
        </p:txBody>
      </p:sp>
      <p:sp>
        <p:nvSpPr>
          <p:cNvPr id="27" name="Text 20"/>
          <p:cNvSpPr/>
          <p:nvPr/>
        </p:nvSpPr>
        <p:spPr>
          <a:xfrm>
            <a:off x="3267289" y="2098700"/>
            <a:ext cx="1190411" cy="315720"/>
          </a:xfrm>
          <a:prstGeom prst="rect">
            <a:avLst/>
          </a:prstGeom>
          <a:noFill/>
          <a:ln/>
        </p:spPr>
        <p:txBody>
          <a:bodyPr wrap="square" lIns="81661" tIns="81661" rIns="81661" bIns="81661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Eficiencia</a:t>
            </a:r>
            <a:endParaRPr lang="en-US" sz="837"/>
          </a:p>
        </p:txBody>
      </p:sp>
      <p:sp>
        <p:nvSpPr>
          <p:cNvPr id="28" name="Shape 21"/>
          <p:cNvSpPr/>
          <p:nvPr/>
        </p:nvSpPr>
        <p:spPr>
          <a:xfrm>
            <a:off x="228600" y="2528720"/>
            <a:ext cx="4229100" cy="1054373"/>
          </a:xfrm>
          <a:prstGeom prst="rect">
            <a:avLst/>
          </a:prstGeom>
          <a:solidFill>
            <a:srgbClr val="F8F9FA"/>
          </a:solidFill>
          <a:ln w="99">
            <a:solidFill>
              <a:srgbClr val="3498DB"/>
            </a:solidFill>
            <a:prstDash val="solid"/>
          </a:ln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18" y="2648713"/>
            <a:ext cx="85725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462893" y="2627281"/>
            <a:ext cx="1289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Aplicaciones prácticas:</a:t>
            </a:r>
            <a:endParaRPr lang="en-US" sz="837"/>
          </a:p>
        </p:txBody>
      </p:sp>
      <p:sp>
        <p:nvSpPr>
          <p:cNvPr id="31" name="Shape 23"/>
          <p:cNvSpPr/>
          <p:nvPr/>
        </p:nvSpPr>
        <p:spPr>
          <a:xfrm>
            <a:off x="320018" y="2848738"/>
            <a:ext cx="1685925" cy="628650"/>
          </a:xfrm>
          <a:prstGeom prst="rect">
            <a:avLst/>
          </a:prstGeom>
          <a:solidFill>
            <a:srgbClr val="EDF7FD"/>
          </a:solidFill>
          <a:ln/>
        </p:spPr>
      </p:sp>
      <p:sp>
        <p:nvSpPr>
          <p:cNvPr id="32" name="Shape 24"/>
          <p:cNvSpPr/>
          <p:nvPr/>
        </p:nvSpPr>
        <p:spPr>
          <a:xfrm>
            <a:off x="320018" y="2848738"/>
            <a:ext cx="28575" cy="6286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3" name="Text 25"/>
          <p:cNvSpPr/>
          <p:nvPr/>
        </p:nvSpPr>
        <p:spPr>
          <a:xfrm>
            <a:off x="377168" y="2905888"/>
            <a:ext cx="1571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Contable:</a:t>
            </a:r>
            <a:endParaRPr lang="en-US" sz="837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168" y="3105913"/>
            <a:ext cx="114300" cy="11430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548618" y="3084481"/>
            <a:ext cx="1293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Evaluación de solvencia</a:t>
            </a:r>
            <a:endParaRPr lang="en-US" sz="837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168" y="3277363"/>
            <a:ext cx="114300" cy="11430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548618" y="3255931"/>
            <a:ext cx="11339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Reportes financieros</a:t>
            </a:r>
            <a:endParaRPr lang="en-US" sz="837"/>
          </a:p>
        </p:txBody>
      </p:sp>
      <p:sp>
        <p:nvSpPr>
          <p:cNvPr id="38" name="Shape 28"/>
          <p:cNvSpPr/>
          <p:nvPr/>
        </p:nvSpPr>
        <p:spPr>
          <a:xfrm>
            <a:off x="2680357" y="2848738"/>
            <a:ext cx="1685925" cy="6286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9" name="Shape 29"/>
          <p:cNvSpPr/>
          <p:nvPr/>
        </p:nvSpPr>
        <p:spPr>
          <a:xfrm>
            <a:off x="2680357" y="2848738"/>
            <a:ext cx="28575" cy="6286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30"/>
          <p:cNvSpPr/>
          <p:nvPr/>
        </p:nvSpPr>
        <p:spPr>
          <a:xfrm>
            <a:off x="2737507" y="2905888"/>
            <a:ext cx="1571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CNT Operativo:</a:t>
            </a:r>
            <a:endParaRPr lang="en-US" sz="837"/>
          </a:p>
        </p:txBody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7507" y="3105913"/>
            <a:ext cx="114300" cy="1143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2908957" y="3084481"/>
            <a:ext cx="10297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Análisis de gestión</a:t>
            </a:r>
            <a:endParaRPr lang="en-US" sz="837"/>
          </a:p>
        </p:txBody>
      </p:sp>
      <p:pic>
        <p:nvPicPr>
          <p:cNvPr id="43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7507" y="3277363"/>
            <a:ext cx="114300" cy="114300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2908957" y="3255931"/>
            <a:ext cx="10819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Toma de decisiones</a:t>
            </a:r>
            <a:endParaRPr lang="en-US" sz="837"/>
          </a:p>
        </p:txBody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4650" y="108970"/>
            <a:ext cx="3429000" cy="3598497"/>
          </a:xfrm>
          <a:prstGeom prst="rect">
            <a:avLst/>
          </a:prstGeom>
        </p:spPr>
      </p:pic>
      <p:sp>
        <p:nvSpPr>
          <p:cNvPr id="46" name="Shape 33"/>
          <p:cNvSpPr/>
          <p:nvPr/>
        </p:nvSpPr>
        <p:spPr>
          <a:xfrm>
            <a:off x="4638159" y="4365620"/>
            <a:ext cx="4229100" cy="754335"/>
          </a:xfrm>
          <a:prstGeom prst="rect">
            <a:avLst/>
          </a:prstGeom>
          <a:solidFill>
            <a:srgbClr val="EDF7FD"/>
          </a:solidFill>
          <a:ln w="198">
            <a:solidFill>
              <a:srgbClr val="3498DB"/>
            </a:solidFill>
            <a:prstDash val="solid"/>
          </a:ln>
        </p:spPr>
      </p:sp>
      <p:pic>
        <p:nvPicPr>
          <p:cNvPr id="47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6637" y="4439178"/>
            <a:ext cx="128588" cy="128588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6523003" y="4439178"/>
            <a:ext cx="7293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 síntesis:</a:t>
            </a:r>
            <a:endParaRPr lang="en-US" sz="942"/>
          </a:p>
        </p:txBody>
      </p:sp>
      <p:sp>
        <p:nvSpPr>
          <p:cNvPr id="49" name="Text 35"/>
          <p:cNvSpPr/>
          <p:nvPr/>
        </p:nvSpPr>
        <p:spPr>
          <a:xfrm>
            <a:off x="4611468" y="4643160"/>
            <a:ext cx="1901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Cuando en un ejercicio no incluyen </a:t>
            </a:r>
            <a:endParaRPr lang="en-US" sz="837"/>
          </a:p>
        </p:txBody>
      </p:sp>
      <p:sp>
        <p:nvSpPr>
          <p:cNvPr id="50" name="Text 36"/>
          <p:cNvSpPr/>
          <p:nvPr/>
        </p:nvSpPr>
        <p:spPr>
          <a:xfrm>
            <a:off x="6541861" y="4638070"/>
            <a:ext cx="2457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Caja</a:t>
            </a:r>
            <a:endParaRPr lang="en-US" sz="837"/>
          </a:p>
        </p:txBody>
      </p:sp>
      <p:sp>
        <p:nvSpPr>
          <p:cNvPr id="51" name="Text 37"/>
          <p:cNvSpPr/>
          <p:nvPr/>
        </p:nvSpPr>
        <p:spPr>
          <a:xfrm>
            <a:off x="6850325" y="4628718"/>
            <a:ext cx="128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endParaRPr lang="en-US" sz="837"/>
          </a:p>
        </p:txBody>
      </p:sp>
      <p:sp>
        <p:nvSpPr>
          <p:cNvPr id="52" name="Text 38"/>
          <p:cNvSpPr/>
          <p:nvPr/>
        </p:nvSpPr>
        <p:spPr>
          <a:xfrm>
            <a:off x="7007364" y="4643160"/>
            <a:ext cx="11947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Impuestos por pagar</a:t>
            </a:r>
            <a:endParaRPr lang="en-US" sz="837"/>
          </a:p>
        </p:txBody>
      </p:sp>
      <p:sp>
        <p:nvSpPr>
          <p:cNvPr id="53" name="Text 39"/>
          <p:cNvSpPr/>
          <p:nvPr/>
        </p:nvSpPr>
        <p:spPr>
          <a:xfrm>
            <a:off x="8181818" y="4643160"/>
            <a:ext cx="3941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lo que </a:t>
            </a:r>
            <a:endParaRPr lang="en-US" sz="837"/>
          </a:p>
        </p:txBody>
      </p:sp>
      <p:sp>
        <p:nvSpPr>
          <p:cNvPr id="54" name="Text 40"/>
          <p:cNvSpPr/>
          <p:nvPr/>
        </p:nvSpPr>
        <p:spPr>
          <a:xfrm>
            <a:off x="4607338" y="4879153"/>
            <a:ext cx="1847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están haciendo es trabajar con un </a:t>
            </a:r>
            <a:endParaRPr lang="en-US" sz="837"/>
          </a:p>
        </p:txBody>
      </p:sp>
      <p:sp>
        <p:nvSpPr>
          <p:cNvPr id="55" name="Text 41"/>
          <p:cNvSpPr/>
          <p:nvPr/>
        </p:nvSpPr>
        <p:spPr>
          <a:xfrm>
            <a:off x="6481916" y="4873931"/>
            <a:ext cx="19380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Capital Neto de Trabajo Operativo</a:t>
            </a:r>
            <a:endParaRPr lang="en-US" sz="837"/>
          </a:p>
        </p:txBody>
      </p:sp>
      <p:sp>
        <p:nvSpPr>
          <p:cNvPr id="56" name="Text 42"/>
          <p:cNvSpPr/>
          <p:nvPr/>
        </p:nvSpPr>
        <p:spPr>
          <a:xfrm>
            <a:off x="8678512" y="5656399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837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F8927BC-23A0-4239-9940-49401EDF7753}"/>
              </a:ext>
            </a:extLst>
          </p:cNvPr>
          <p:cNvSpPr txBox="1"/>
          <p:nvPr/>
        </p:nvSpPr>
        <p:spPr>
          <a:xfrm>
            <a:off x="166090" y="4318128"/>
            <a:ext cx="3380047" cy="73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837" b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Puede ser un criterio metodológico del ejercicio: algunos docentes o libros simplifican los activos corrientes solo a cuentas por cobrar + inventarios, dejando fuera el efectivo/caja para resaltar la “gestión operativa” y no la liquidez inmediata.</a:t>
            </a:r>
            <a:endParaRPr lang="es-NI" sz="837" b="1">
              <a:solidFill>
                <a:srgbClr val="34495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b84a9e-4925-4e42-8f55-ef8245375f44" xsi:nil="true"/>
    <lcf76f155ced4ddcb4097134ff3c332f xmlns="cbfff7b1-c223-4643-8ff4-bf0016b8705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D6294118B2EE04D857695E7298833CE" ma:contentTypeVersion="10" ma:contentTypeDescription="Crear nuevo documento." ma:contentTypeScope="" ma:versionID="2ae25ab008a36bb24e47ec3a95843617">
  <xsd:schema xmlns:xsd="http://www.w3.org/2001/XMLSchema" xmlns:xs="http://www.w3.org/2001/XMLSchema" xmlns:p="http://schemas.microsoft.com/office/2006/metadata/properties" xmlns:ns2="cbfff7b1-c223-4643-8ff4-bf0016b8705c" xmlns:ns3="d9b84a9e-4925-4e42-8f55-ef8245375f44" targetNamespace="http://schemas.microsoft.com/office/2006/metadata/properties" ma:root="true" ma:fieldsID="d5b0b62ff070be3f63ba579980988d34" ns2:_="" ns3:_="">
    <xsd:import namespace="cbfff7b1-c223-4643-8ff4-bf0016b8705c"/>
    <xsd:import namespace="d9b84a9e-4925-4e42-8f55-ef8245375f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ff7b1-c223-4643-8ff4-bf0016b870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604e40a7-1db1-426a-afa2-3deaac8b76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b84a9e-4925-4e42-8f55-ef8245375f4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9cbcf00-ed2f-416a-80ee-31f5ca8ba928}" ma:internalName="TaxCatchAll" ma:showField="CatchAllData" ma:web="d9b84a9e-4925-4e42-8f55-ef8245375f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901BFA-7CAF-4E28-BCE6-203E294134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C0945C3-1582-40D8-9D6A-E88D91549CD3}"/>
</file>

<file path=customXml/itemProps3.xml><?xml version="1.0" encoding="utf-8"?>
<ds:datastoreItem xmlns:ds="http://schemas.openxmlformats.org/officeDocument/2006/customXml" ds:itemID="{FC4ACF39-86FF-492E-A28F-7958F0A083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2025-08-28T22:21:34Z</dcterms:created>
  <dcterms:modified xsi:type="dcterms:W3CDTF">2025-09-04T14:08:27Z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0x010100CD6294118B2EE04D857695E7298833CE</vt:lpwstr>
  </property>
</Properties>
</file>